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22" r:id="rId2"/>
    <p:sldId id="257" r:id="rId3"/>
    <p:sldId id="324" r:id="rId4"/>
    <p:sldId id="323" r:id="rId5"/>
    <p:sldId id="330" r:id="rId6"/>
    <p:sldId id="348" r:id="rId7"/>
    <p:sldId id="328" r:id="rId8"/>
    <p:sldId id="329" r:id="rId9"/>
    <p:sldId id="325" r:id="rId10"/>
    <p:sldId id="339" r:id="rId11"/>
    <p:sldId id="327" r:id="rId12"/>
    <p:sldId id="332" r:id="rId13"/>
    <p:sldId id="333" r:id="rId14"/>
    <p:sldId id="331" r:id="rId15"/>
    <p:sldId id="334" r:id="rId16"/>
    <p:sldId id="335" r:id="rId17"/>
    <p:sldId id="336" r:id="rId18"/>
    <p:sldId id="337" r:id="rId19"/>
    <p:sldId id="349" r:id="rId20"/>
    <p:sldId id="340" r:id="rId21"/>
    <p:sldId id="326" r:id="rId22"/>
    <p:sldId id="345" r:id="rId23"/>
    <p:sldId id="342" r:id="rId24"/>
    <p:sldId id="343" r:id="rId25"/>
    <p:sldId id="341" r:id="rId26"/>
    <p:sldId id="344" r:id="rId27"/>
    <p:sldId id="347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6DBE6-DDAE-4670-B60E-4148D1A35274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0876C-7C37-47E2-8F55-6CCEF0D8DB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3665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4606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4598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008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59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1276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64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9331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779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675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252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838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485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37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2893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Experimentação no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06: Componentes de Variância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de Mestrado Profissional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0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002956" y="2412228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Exemplos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Efeito Aleatório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574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" y="247928"/>
            <a:ext cx="7528560" cy="1325563"/>
          </a:xfrm>
        </p:spPr>
        <p:txBody>
          <a:bodyPr/>
          <a:lstStyle/>
          <a:p>
            <a:pPr algn="ctr"/>
            <a:r>
              <a:rPr lang="pt-BR" dirty="0" smtClean="0"/>
              <a:t>Exemplo: Ensaios com Progênies (famílias)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6983" y="1772992"/>
            <a:ext cx="10515600" cy="1294035"/>
          </a:xfrm>
        </p:spPr>
        <p:txBody>
          <a:bodyPr/>
          <a:lstStyle/>
          <a:p>
            <a:r>
              <a:rPr lang="pt-BR" dirty="0" smtClean="0"/>
              <a:t>Importância:</a:t>
            </a:r>
          </a:p>
          <a:p>
            <a:pPr lvl="1"/>
            <a:r>
              <a:rPr lang="pt-BR" dirty="0" smtClean="0"/>
              <a:t>Estimar componentes de variância</a:t>
            </a:r>
          </a:p>
          <a:p>
            <a:pPr lvl="1"/>
            <a:r>
              <a:rPr lang="pt-BR" dirty="0" smtClean="0"/>
              <a:t>Predição do ganho com a seleção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6995160" y="1825624"/>
            <a:ext cx="5006340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9017687" y="-22413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9351112" y="871634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599" y="3332163"/>
            <a:ext cx="358065" cy="9398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847" y="2503488"/>
            <a:ext cx="358065" cy="9398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439" y="206660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19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530" y="3332163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630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035" y="2154397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131" y="2862263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215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46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583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7844517" y="4687812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6634342" y="54238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7363458" y="54373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0987352" y="5423535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7177243" y="2705474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8070930" y="32072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0" name="Elipse 29"/>
          <p:cNvSpPr/>
          <p:nvPr/>
        </p:nvSpPr>
        <p:spPr>
          <a:xfrm>
            <a:off x="9479641" y="2140121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0845883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stCxn id="27" idx="3"/>
            <a:endCxn id="1026" idx="0"/>
          </p:cNvCxnSpPr>
          <p:nvPr/>
        </p:nvCxnSpPr>
        <p:spPr>
          <a:xfrm flipH="1">
            <a:off x="6860432" y="3722945"/>
            <a:ext cx="421744" cy="8414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9" idx="2"/>
            <a:endCxn id="21" idx="0"/>
          </p:cNvCxnSpPr>
          <p:nvPr/>
        </p:nvCxnSpPr>
        <p:spPr>
          <a:xfrm flipH="1">
            <a:off x="7547163" y="3803221"/>
            <a:ext cx="523767" cy="761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204146" y="4179941"/>
            <a:ext cx="149654" cy="384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9414105" y="523041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9404595" y="1394854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8098647" y="1964821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Espaço Reservado para Conteúdo 2"/>
              <p:cNvSpPr txBox="1">
                <a:spLocks/>
              </p:cNvSpPr>
              <p:nvPr/>
            </p:nvSpPr>
            <p:spPr>
              <a:xfrm>
                <a:off x="481459" y="4143662"/>
                <a:ext cx="5633812" cy="20726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pt-BR" sz="2400" dirty="0" smtClean="0"/>
                  <a:t>Progênies – famílias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smtClean="0"/>
                  <a:t>Meios irmãos -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𝑀𝐼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Sup>
                      <m:sSubSup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sz="2000" dirty="0" smtClean="0"/>
                  <a:t>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smtClean="0"/>
                  <a:t>Irmãos completos -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𝑀𝐼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200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err="1" smtClean="0"/>
                  <a:t>Endogâmicas</a:t>
                </a:r>
                <a:r>
                  <a:rPr lang="pt-BR" sz="2000" dirty="0" smtClean="0"/>
                  <a:t> -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𝐸𝑛𝑑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0" i="0" smtClean="0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20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sz="18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1800" dirty="0"/>
                  <a:t>	</a:t>
                </a:r>
                <a:endParaRPr lang="pt-BR" sz="1800" dirty="0" smtClean="0"/>
              </a:p>
              <a:p>
                <a:endParaRPr lang="pt-BR" sz="1800" dirty="0"/>
              </a:p>
            </p:txBody>
          </p:sp>
        </mc:Choice>
        <mc:Fallback xmlns="">
          <p:sp>
            <p:nvSpPr>
              <p:cNvPr id="45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59" y="4143662"/>
                <a:ext cx="5633812" cy="2072616"/>
              </a:xfrm>
              <a:prstGeom prst="rect">
                <a:avLst/>
              </a:prstGeom>
              <a:blipFill rotWithShape="0">
                <a:blip r:embed="rId4"/>
                <a:stretch>
                  <a:fillRect l="-1515" b="-273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725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tângulo 78"/>
          <p:cNvSpPr/>
          <p:nvPr/>
        </p:nvSpPr>
        <p:spPr>
          <a:xfrm>
            <a:off x="4308828" y="865977"/>
            <a:ext cx="2986581" cy="53286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4484718" y="1058434"/>
            <a:ext cx="2650301" cy="24376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4471741" y="3631845"/>
            <a:ext cx="2650301" cy="24376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634534" y="2412719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785834" y="502593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2119259" y="1396640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935" y="3090583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54" y="2834359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20" y="4026293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41" y="3779437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80" y="3741775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0" y="2703923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241" y="2590479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41" y="2509558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98" y="5226842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1" y="5226973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331" y="519619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1327875" y="5361151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267126" y="60677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30723" y="60677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3282536" y="603390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995471" y="3880128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1069309" y="3673162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2889833" y="3574995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/>
          <p:nvPr/>
        </p:nvCxnSpPr>
        <p:spPr>
          <a:xfrm flipH="1">
            <a:off x="423984" y="4271637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1113708" y="4897599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3248096" y="4767036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2182252" y="1048047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2172742" y="1919860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3136720" y="3044313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52" name="Retângulo 51"/>
          <p:cNvSpPr/>
          <p:nvPr/>
        </p:nvSpPr>
        <p:spPr>
          <a:xfrm>
            <a:off x="4613161" y="384742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4613161" y="441086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4622221" y="495117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4614735" y="549183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5117334" y="385044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5117334" y="441388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5126394" y="495419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5118908" y="54948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5617409" y="384986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5617409" y="4397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5626469" y="4937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5618983" y="549427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6131163" y="384222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6131163" y="440566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6140223" y="494596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6132737" y="549444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6628698" y="385266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6628698" y="441610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6637758" y="495640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6630272" y="549707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4636833" y="127091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4636833" y="183435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4645893" y="237466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4638407" y="291532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5141006" y="127393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5141006" y="183737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150066" y="237768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5142580" y="291834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5641081" y="12733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641081" y="182116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5650141" y="236146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5642655" y="291776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6154835" y="126571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6154835" y="182915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8" name="Retângulo 107"/>
          <p:cNvSpPr/>
          <p:nvPr/>
        </p:nvSpPr>
        <p:spPr>
          <a:xfrm>
            <a:off x="6163895" y="236945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9" name="Retângulo 108"/>
          <p:cNvSpPr/>
          <p:nvPr/>
        </p:nvSpPr>
        <p:spPr>
          <a:xfrm>
            <a:off x="6156409" y="291793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6652370" y="127615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1" name="Retângulo 110"/>
          <p:cNvSpPr/>
          <p:nvPr/>
        </p:nvSpPr>
        <p:spPr>
          <a:xfrm>
            <a:off x="6652370" y="183958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2" name="Retângulo 111"/>
          <p:cNvSpPr/>
          <p:nvPr/>
        </p:nvSpPr>
        <p:spPr>
          <a:xfrm>
            <a:off x="6661430" y="237989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3" name="Retângulo 112"/>
          <p:cNvSpPr/>
          <p:nvPr/>
        </p:nvSpPr>
        <p:spPr>
          <a:xfrm>
            <a:off x="6653944" y="292056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7" name="CaixaDeTexto 116"/>
          <p:cNvSpPr txBox="1"/>
          <p:nvPr/>
        </p:nvSpPr>
        <p:spPr>
          <a:xfrm>
            <a:off x="5295716" y="350573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sp>
        <p:nvSpPr>
          <p:cNvPr id="118" name="CaixaDeTexto 117"/>
          <p:cNvSpPr txBox="1"/>
          <p:nvPr/>
        </p:nvSpPr>
        <p:spPr>
          <a:xfrm>
            <a:off x="5295717" y="6242491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7587963" y="207048"/>
          <a:ext cx="4415580" cy="6484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6549">
                  <a:extLst>
                    <a:ext uri="{9D8B030D-6E8A-4147-A177-3AD203B41FA5}">
                      <a16:colId xmlns="" xmlns:a16="http://schemas.microsoft.com/office/drawing/2014/main" val="1981173077"/>
                    </a:ext>
                  </a:extLst>
                </a:gridCol>
                <a:gridCol w="981241">
                  <a:extLst>
                    <a:ext uri="{9D8B030D-6E8A-4147-A177-3AD203B41FA5}">
                      <a16:colId xmlns="" xmlns:a16="http://schemas.microsoft.com/office/drawing/2014/main" val="526962071"/>
                    </a:ext>
                  </a:extLst>
                </a:gridCol>
                <a:gridCol w="981241">
                  <a:extLst>
                    <a:ext uri="{9D8B030D-6E8A-4147-A177-3AD203B41FA5}">
                      <a16:colId xmlns="" xmlns:a16="http://schemas.microsoft.com/office/drawing/2014/main" val="2797782502"/>
                    </a:ext>
                  </a:extLst>
                </a:gridCol>
                <a:gridCol w="1226549">
                  <a:extLst>
                    <a:ext uri="{9D8B030D-6E8A-4147-A177-3AD203B41FA5}">
                      <a16:colId xmlns="" xmlns:a16="http://schemas.microsoft.com/office/drawing/2014/main" val="593712041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Repetição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2595975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35984581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55.18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225259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48.98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49.57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37429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52.47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47.59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50.03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87003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45.79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381240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51.78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954548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51.08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59.3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55.19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5541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60.215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296809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50.89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51.745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8243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57.645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380846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46.835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711182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48.03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91043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44.69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47.095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1443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78.81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86.405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067269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55.84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925832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48.93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177437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53.11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644874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45.49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50.1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221722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52.265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195592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56.215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614649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81.82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88.07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84.945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745990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53.7645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56.927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55.34575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08725260"/>
                  </a:ext>
                </a:extLst>
              </a:tr>
            </a:tbl>
          </a:graphicData>
        </a:graphic>
      </p:graphicFrame>
      <p:sp>
        <p:nvSpPr>
          <p:cNvPr id="81" name="Título 1"/>
          <p:cNvSpPr>
            <a:spLocks noGrp="1"/>
          </p:cNvSpPr>
          <p:nvPr>
            <p:ph type="title"/>
          </p:nvPr>
        </p:nvSpPr>
        <p:spPr>
          <a:xfrm>
            <a:off x="-1214021" y="-338855"/>
            <a:ext cx="7528560" cy="1325563"/>
          </a:xfrm>
        </p:spPr>
        <p:txBody>
          <a:bodyPr>
            <a:normAutofit/>
          </a:bodyPr>
          <a:lstStyle/>
          <a:p>
            <a:pPr algn="ctr"/>
            <a:r>
              <a:rPr lang="pt-BR" sz="3200" dirty="0" smtClean="0"/>
              <a:t>Avaliação de 20 FMI</a:t>
            </a:r>
            <a:endParaRPr lang="pt-BR" sz="3200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1327" y="6340721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77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tângulo 115"/>
          <p:cNvSpPr/>
          <p:nvPr/>
        </p:nvSpPr>
        <p:spPr>
          <a:xfrm>
            <a:off x="534003" y="3930766"/>
            <a:ext cx="5816824" cy="2764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709031" y="4104754"/>
            <a:ext cx="2650301" cy="24376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3474706" y="4098633"/>
            <a:ext cx="2650301" cy="24376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8871938" y="1825624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023238" y="-84502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356663" y="809545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624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45" y="3192342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84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14" y="2116828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45" y="2003384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71" y="465076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895" y="4639878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735" y="4609095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9586913" y="4789566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8504530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168127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1519940" y="54468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0232875" y="3293033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9306713" y="3086067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1127237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endCxn id="1026" idx="0"/>
          </p:cNvCxnSpPr>
          <p:nvPr/>
        </p:nvCxnSpPr>
        <p:spPr>
          <a:xfrm flipH="1">
            <a:off x="8661388" y="3684542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9351112" y="4310504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485500" y="4179941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10419656" y="460952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10410146" y="1332765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11374124" y="2457218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52" name="Retângulo 51"/>
          <p:cNvSpPr/>
          <p:nvPr/>
        </p:nvSpPr>
        <p:spPr>
          <a:xfrm>
            <a:off x="3616126" y="431421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3616126" y="487765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3625186" y="541795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3617700" y="595862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4120299" y="431723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4120299" y="4880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4129359" y="5420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4121873" y="596164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4620374" y="431665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4620374" y="486446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4629434" y="540476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4621948" y="596106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5134128" y="430901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5134128" y="487244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5143188" y="54127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5135702" y="596123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5631663" y="431945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5631663" y="488288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5640723" y="542319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5633237" y="596385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861146" y="431723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861146" y="4880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870206" y="5420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862720" y="596164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1365319" y="432025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1365319" y="488369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1374379" y="542400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1366893" y="596466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1865394" y="431967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1865394" y="486748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1874454" y="540778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1866968" y="596408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2379148" y="431203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2379148" y="487547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8" name="Retângulo 107"/>
          <p:cNvSpPr/>
          <p:nvPr/>
        </p:nvSpPr>
        <p:spPr>
          <a:xfrm>
            <a:off x="2388208" y="541577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9" name="Retângulo 108"/>
          <p:cNvSpPr/>
          <p:nvPr/>
        </p:nvSpPr>
        <p:spPr>
          <a:xfrm>
            <a:off x="2380722" y="59642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2876683" y="43224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1" name="Retângulo 110"/>
          <p:cNvSpPr/>
          <p:nvPr/>
        </p:nvSpPr>
        <p:spPr>
          <a:xfrm>
            <a:off x="2876683" y="488590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2" name="Retângulo 111"/>
          <p:cNvSpPr/>
          <p:nvPr/>
        </p:nvSpPr>
        <p:spPr>
          <a:xfrm>
            <a:off x="2885743" y="542621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3" name="Retângulo 112"/>
          <p:cNvSpPr/>
          <p:nvPr/>
        </p:nvSpPr>
        <p:spPr>
          <a:xfrm>
            <a:off x="2878257" y="59668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7" name="CaixaDeTexto 116"/>
          <p:cNvSpPr txBox="1"/>
          <p:nvPr/>
        </p:nvSpPr>
        <p:spPr>
          <a:xfrm>
            <a:off x="1545508" y="3434252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sp>
        <p:nvSpPr>
          <p:cNvPr id="118" name="CaixaDeTexto 117"/>
          <p:cNvSpPr txBox="1"/>
          <p:nvPr/>
        </p:nvSpPr>
        <p:spPr>
          <a:xfrm>
            <a:off x="4515716" y="3444991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/>
              <p:cNvSpPr/>
              <p:nvPr/>
            </p:nvSpPr>
            <p:spPr>
              <a:xfrm>
                <a:off x="297938" y="2701412"/>
                <a:ext cx="810664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Retângulo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2701412"/>
                <a:ext cx="8106643" cy="397416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  <a:blipFill rotWithShape="0"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7" name="Tabela 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=""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=""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=""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=""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=""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=""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="" xmlns:a16="http://schemas.microsoft.com/office/drawing/2014/main" val="26255763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pt-BR" sz="12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939379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𝑀𝑏𝑙𝑜𝑐𝑜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100,0062 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=7,94 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560945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𝑀𝑔𝑒𝑛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244,9091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=19,43 ∗∗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7" name="Tabela 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625576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54808" t="-952" r="-23077" b="-2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39379059"/>
                      </a:ext>
                    </a:extLst>
                  </a:tr>
                  <a:tr h="4904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6"/>
                          <a:stretch>
                            <a:fillRect l="-257778" t="-130864" r="-284444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6"/>
                          <a:stretch>
                            <a:fillRect l="-154808" t="-130864" r="-23077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560945937"/>
                      </a:ext>
                    </a:extLst>
                  </a:tr>
                  <a:tr h="491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57778" t="-230864" r="-284444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54808" t="-230864" r="-23077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57778" t="-439344" r="-28444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535186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8" name="CaixaDeTexto 77"/>
          <p:cNvSpPr txBox="1"/>
          <p:nvPr/>
        </p:nvSpPr>
        <p:spPr>
          <a:xfrm>
            <a:off x="7879895" y="6023808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30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8871938" y="1825624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023238" y="-84502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356663" y="809545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624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45" y="3192342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84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14" y="2116828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45" y="2003384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71" y="465076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895" y="4639878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735" y="4609095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9586913" y="4789566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8504530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168127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1519940" y="54468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0232875" y="3293033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9306713" y="3086067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1127237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endCxn id="1026" idx="0"/>
          </p:cNvCxnSpPr>
          <p:nvPr/>
        </p:nvCxnSpPr>
        <p:spPr>
          <a:xfrm flipH="1">
            <a:off x="8661388" y="3684542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9351112" y="4310504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485500" y="4179941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10419656" y="460952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10410146" y="1332765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11374124" y="2457218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/>
              <p:cNvSpPr/>
              <p:nvPr/>
            </p:nvSpPr>
            <p:spPr>
              <a:xfrm>
                <a:off x="297938" y="2701412"/>
                <a:ext cx="8162684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Retângulo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2701412"/>
                <a:ext cx="8162684" cy="397416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  <a:blipFill rotWithShape="0"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517143" y="3662242"/>
                <a:ext cx="2164054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𝑟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𝑄𝑀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43" y="3662242"/>
                <a:ext cx="2164054" cy="397416"/>
              </a:xfrm>
              <a:prstGeom prst="rect">
                <a:avLst/>
              </a:prstGeom>
              <a:blipFill rotWithShape="0">
                <a:blip r:embed="rId6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tângulo 77"/>
              <p:cNvSpPr/>
              <p:nvPr/>
            </p:nvSpPr>
            <p:spPr>
              <a:xfrm>
                <a:off x="274393" y="4147532"/>
                <a:ext cx="641746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𝐹𝑀𝐼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𝐹𝑀𝐼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244,9091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12,6058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116,1516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8" name="Retângulo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93" y="4147532"/>
                <a:ext cx="6417462" cy="92333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tângulo 78"/>
              <p:cNvSpPr/>
              <p:nvPr/>
            </p:nvSpPr>
            <p:spPr>
              <a:xfrm>
                <a:off x="220954" y="4834853"/>
                <a:ext cx="3439211" cy="8879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𝑃𝑜𝑝𝑢𝑙𝑎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9" name="Retângulo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54" y="4834853"/>
                <a:ext cx="3439211" cy="88793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tângulo 79"/>
              <p:cNvSpPr/>
              <p:nvPr/>
            </p:nvSpPr>
            <p:spPr>
              <a:xfrm>
                <a:off x="338834" y="5480653"/>
                <a:ext cx="6296211" cy="6744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𝑃𝑜𝑝𝑢𝑙𝑎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=4∗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=4 ∗116,1516=464,6064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80" name="Retângulo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34" y="5480653"/>
                <a:ext cx="6296211" cy="67441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ela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=""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=""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=""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=""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=""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=""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="" xmlns:a16="http://schemas.microsoft.com/office/drawing/2014/main" val="26255763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pt-BR" sz="12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939379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𝑀𝑏𝑙𝑜𝑐𝑜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100,0062 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=7,94 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560945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𝑀𝑔𝑒𝑛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244,9091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=19,43 ∗∗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ela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625576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54808" t="-952" r="-23077" b="-2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39379059"/>
                      </a:ext>
                    </a:extLst>
                  </a:tr>
                  <a:tr h="4904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0"/>
                          <a:stretch>
                            <a:fillRect l="-257778" t="-130864" r="-284444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0"/>
                          <a:stretch>
                            <a:fillRect l="-154808" t="-130864" r="-23077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560945937"/>
                      </a:ext>
                    </a:extLst>
                  </a:tr>
                  <a:tr h="491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257778" t="-230864" r="-284444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54808" t="-230864" r="-23077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257778" t="-439344" r="-28444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535186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8" name="CaixaDeTexto 37"/>
          <p:cNvSpPr txBox="1"/>
          <p:nvPr/>
        </p:nvSpPr>
        <p:spPr>
          <a:xfrm>
            <a:off x="7937602" y="6088119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1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tângulo 78"/>
          <p:cNvSpPr/>
          <p:nvPr/>
        </p:nvSpPr>
        <p:spPr>
          <a:xfrm>
            <a:off x="4308828" y="865977"/>
            <a:ext cx="2986581" cy="53286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4484718" y="1058434"/>
            <a:ext cx="2650301" cy="24376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4471741" y="3631845"/>
            <a:ext cx="2650301" cy="24376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634534" y="2412719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785834" y="502593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2119259" y="1396640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935" y="3090583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54" y="2834359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20" y="4026293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41" y="3779437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80" y="3741775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0" y="2703923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241" y="2590479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41" y="2509558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98" y="5226842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1" y="5226973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331" y="519619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1327875" y="5361151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267126" y="60677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30723" y="60677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3282536" y="603390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995471" y="3880128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1069309" y="3673162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2889833" y="3574995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/>
          <p:nvPr/>
        </p:nvCxnSpPr>
        <p:spPr>
          <a:xfrm flipH="1">
            <a:off x="423984" y="4271637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1113708" y="4897599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3248096" y="4767036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2182252" y="1048047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2172742" y="1919860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3136720" y="3044313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52" name="Retângulo 51"/>
          <p:cNvSpPr/>
          <p:nvPr/>
        </p:nvSpPr>
        <p:spPr>
          <a:xfrm>
            <a:off x="4613161" y="384742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4613161" y="441086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4622221" y="495117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4614735" y="549183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5117334" y="385044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5117334" y="441388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5126394" y="495419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5118908" y="54948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5617409" y="384986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5617409" y="4397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5626469" y="4937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5618983" y="549427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6131163" y="384222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6131163" y="440566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6140223" y="494596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6132737" y="549444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6628698" y="385266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6628698" y="441610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6637758" y="495640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6630272" y="549707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4636833" y="127091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4636833" y="183435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4645893" y="237466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4638407" y="291532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5141006" y="127393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5141006" y="183737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150066" y="237768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5142580" y="291834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5641081" y="12733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641081" y="182116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5650141" y="236146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5642655" y="291776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6154835" y="126571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6154835" y="182915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8" name="Retângulo 107"/>
          <p:cNvSpPr/>
          <p:nvPr/>
        </p:nvSpPr>
        <p:spPr>
          <a:xfrm>
            <a:off x="6163895" y="236945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9" name="Retângulo 108"/>
          <p:cNvSpPr/>
          <p:nvPr/>
        </p:nvSpPr>
        <p:spPr>
          <a:xfrm>
            <a:off x="6156409" y="291793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6652370" y="127615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1" name="Retângulo 110"/>
          <p:cNvSpPr/>
          <p:nvPr/>
        </p:nvSpPr>
        <p:spPr>
          <a:xfrm>
            <a:off x="6652370" y="183958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2" name="Retângulo 111"/>
          <p:cNvSpPr/>
          <p:nvPr/>
        </p:nvSpPr>
        <p:spPr>
          <a:xfrm>
            <a:off x="6661430" y="237989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3" name="Retângulo 112"/>
          <p:cNvSpPr/>
          <p:nvPr/>
        </p:nvSpPr>
        <p:spPr>
          <a:xfrm>
            <a:off x="6653944" y="292056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7" name="CaixaDeTexto 116"/>
          <p:cNvSpPr txBox="1"/>
          <p:nvPr/>
        </p:nvSpPr>
        <p:spPr>
          <a:xfrm>
            <a:off x="5295716" y="350573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sp>
        <p:nvSpPr>
          <p:cNvPr id="118" name="CaixaDeTexto 117"/>
          <p:cNvSpPr txBox="1"/>
          <p:nvPr/>
        </p:nvSpPr>
        <p:spPr>
          <a:xfrm>
            <a:off x="5295717" y="6242491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7587963" y="207048"/>
          <a:ext cx="4415580" cy="6484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6549">
                  <a:extLst>
                    <a:ext uri="{9D8B030D-6E8A-4147-A177-3AD203B41FA5}">
                      <a16:colId xmlns="" xmlns:a16="http://schemas.microsoft.com/office/drawing/2014/main" val="1981173077"/>
                    </a:ext>
                  </a:extLst>
                </a:gridCol>
                <a:gridCol w="981241">
                  <a:extLst>
                    <a:ext uri="{9D8B030D-6E8A-4147-A177-3AD203B41FA5}">
                      <a16:colId xmlns="" xmlns:a16="http://schemas.microsoft.com/office/drawing/2014/main" val="526962071"/>
                    </a:ext>
                  </a:extLst>
                </a:gridCol>
                <a:gridCol w="981241">
                  <a:extLst>
                    <a:ext uri="{9D8B030D-6E8A-4147-A177-3AD203B41FA5}">
                      <a16:colId xmlns="" xmlns:a16="http://schemas.microsoft.com/office/drawing/2014/main" val="2797782502"/>
                    </a:ext>
                  </a:extLst>
                </a:gridCol>
                <a:gridCol w="1226549">
                  <a:extLst>
                    <a:ext uri="{9D8B030D-6E8A-4147-A177-3AD203B41FA5}">
                      <a16:colId xmlns="" xmlns:a16="http://schemas.microsoft.com/office/drawing/2014/main" val="593712041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Repetição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2595975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35984581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55.18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225259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48.98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49.57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37429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52.47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47.59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50.03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87003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45.79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381240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51.78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954548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51.08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59.3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55.19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5541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60.215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296809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50.89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51.745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8243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57.645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380846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46.835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711182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48.03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91043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44.69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47.095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1443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78.81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86.405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067269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55.84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925832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48.93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177437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53.11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644874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45.49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50.1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221722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52.265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195592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56.215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614649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81.82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88.07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84.945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745990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53.7645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56.927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55.34575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08725260"/>
                  </a:ext>
                </a:extLst>
              </a:tr>
            </a:tbl>
          </a:graphicData>
        </a:graphic>
      </p:graphicFrame>
      <p:sp>
        <p:nvSpPr>
          <p:cNvPr id="81" name="Título 1"/>
          <p:cNvSpPr>
            <a:spLocks noGrp="1"/>
          </p:cNvSpPr>
          <p:nvPr>
            <p:ph type="title"/>
          </p:nvPr>
        </p:nvSpPr>
        <p:spPr>
          <a:xfrm>
            <a:off x="-1214021" y="-338855"/>
            <a:ext cx="7528560" cy="1325563"/>
          </a:xfrm>
        </p:spPr>
        <p:txBody>
          <a:bodyPr>
            <a:normAutofit/>
          </a:bodyPr>
          <a:lstStyle/>
          <a:p>
            <a:pPr algn="ctr"/>
            <a:r>
              <a:rPr lang="pt-BR" sz="3200" dirty="0" smtClean="0"/>
              <a:t>Avaliação de 20 FMI</a:t>
            </a:r>
            <a:endParaRPr lang="pt-BR" sz="3200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1327" y="6340721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17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tângulo 115"/>
          <p:cNvSpPr/>
          <p:nvPr/>
        </p:nvSpPr>
        <p:spPr>
          <a:xfrm>
            <a:off x="534003" y="3930766"/>
            <a:ext cx="5816824" cy="2764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709031" y="4104754"/>
            <a:ext cx="2650301" cy="24376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3474706" y="4098633"/>
            <a:ext cx="2650301" cy="24376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8871938" y="1825624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023238" y="-84502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356663" y="809545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624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45" y="3192342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84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14" y="2116828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45" y="2003384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71" y="465076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895" y="4639878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735" y="4609095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9586913" y="4789566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8504530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168127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1519940" y="54468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0232875" y="3293033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9306713" y="3086067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1127237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endCxn id="1026" idx="0"/>
          </p:cNvCxnSpPr>
          <p:nvPr/>
        </p:nvCxnSpPr>
        <p:spPr>
          <a:xfrm flipH="1">
            <a:off x="8661388" y="3684542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9351112" y="4310504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485500" y="4179941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10419656" y="460952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10410146" y="1332765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11374124" y="2457218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52" name="Retângulo 51"/>
          <p:cNvSpPr/>
          <p:nvPr/>
        </p:nvSpPr>
        <p:spPr>
          <a:xfrm>
            <a:off x="3616126" y="431421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3616126" y="487765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3625186" y="541795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3617700" y="595862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4120299" y="431723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4120299" y="4880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4129359" y="5420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4121873" y="596164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4620374" y="431665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4620374" y="486446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4629434" y="540476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4621948" y="596106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5134128" y="430901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5134128" y="487244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5143188" y="54127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5135702" y="596123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5631663" y="431945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5631663" y="488288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5640723" y="542319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5633237" y="596385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861146" y="431723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861146" y="4880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870206" y="5420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862720" y="596164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1365319" y="432025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1365319" y="488369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1374379" y="542400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1366893" y="596466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1865394" y="431967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1865394" y="486748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1874454" y="540778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1866968" y="596408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2379148" y="431203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2379148" y="487547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8" name="Retângulo 107"/>
          <p:cNvSpPr/>
          <p:nvPr/>
        </p:nvSpPr>
        <p:spPr>
          <a:xfrm>
            <a:off x="2388208" y="541577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9" name="Retângulo 108"/>
          <p:cNvSpPr/>
          <p:nvPr/>
        </p:nvSpPr>
        <p:spPr>
          <a:xfrm>
            <a:off x="2380722" y="59642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2876683" y="43224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1" name="Retângulo 110"/>
          <p:cNvSpPr/>
          <p:nvPr/>
        </p:nvSpPr>
        <p:spPr>
          <a:xfrm>
            <a:off x="2876683" y="488590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2" name="Retângulo 111"/>
          <p:cNvSpPr/>
          <p:nvPr/>
        </p:nvSpPr>
        <p:spPr>
          <a:xfrm>
            <a:off x="2885743" y="542621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3" name="Retângulo 112"/>
          <p:cNvSpPr/>
          <p:nvPr/>
        </p:nvSpPr>
        <p:spPr>
          <a:xfrm>
            <a:off x="2878257" y="59668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7" name="CaixaDeTexto 116"/>
          <p:cNvSpPr txBox="1"/>
          <p:nvPr/>
        </p:nvSpPr>
        <p:spPr>
          <a:xfrm>
            <a:off x="1545508" y="3434252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sp>
        <p:nvSpPr>
          <p:cNvPr id="118" name="CaixaDeTexto 117"/>
          <p:cNvSpPr txBox="1"/>
          <p:nvPr/>
        </p:nvSpPr>
        <p:spPr>
          <a:xfrm>
            <a:off x="4515716" y="3444991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/>
              <p:cNvSpPr/>
              <p:nvPr/>
            </p:nvSpPr>
            <p:spPr>
              <a:xfrm>
                <a:off x="297938" y="2701412"/>
                <a:ext cx="810664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Retângulo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2701412"/>
                <a:ext cx="8106643" cy="397416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  <a:blipFill rotWithShape="0"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7" name="Tabela 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=""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=""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=""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=""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=""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=""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="" xmlns:a16="http://schemas.microsoft.com/office/drawing/2014/main" val="26255763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pt-BR" sz="12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939379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𝑀𝑏𝑙𝑜𝑐𝑜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100,0062 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=7,94 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560945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𝑀𝑔𝑒𝑛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244,9091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=19,43 ∗∗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7" name="Tabela 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625576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54808" t="-952" r="-23077" b="-2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39379059"/>
                      </a:ext>
                    </a:extLst>
                  </a:tr>
                  <a:tr h="4904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6"/>
                          <a:stretch>
                            <a:fillRect l="-257778" t="-130864" r="-284444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6"/>
                          <a:stretch>
                            <a:fillRect l="-154808" t="-130864" r="-23077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560945937"/>
                      </a:ext>
                    </a:extLst>
                  </a:tr>
                  <a:tr h="491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57778" t="-230864" r="-284444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54808" t="-230864" r="-23077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57778" t="-439344" r="-28444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535186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8" name="CaixaDeTexto 77"/>
          <p:cNvSpPr txBox="1"/>
          <p:nvPr/>
        </p:nvSpPr>
        <p:spPr>
          <a:xfrm>
            <a:off x="7879895" y="6023808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4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8871938" y="1825624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023238" y="-84502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356663" y="809545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624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45" y="3192342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84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14" y="2116828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45" y="2003384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71" y="465076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895" y="4639878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735" y="4609095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9586913" y="4789566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8504530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168127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1519940" y="54468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0232875" y="3293033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9306713" y="3086067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1127237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endCxn id="1026" idx="0"/>
          </p:cNvCxnSpPr>
          <p:nvPr/>
        </p:nvCxnSpPr>
        <p:spPr>
          <a:xfrm flipH="1">
            <a:off x="8661388" y="3684542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9351112" y="4310504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485500" y="4179941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10419656" y="460952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10410146" y="1332765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11374124" y="2457218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/>
              <p:cNvSpPr/>
              <p:nvPr/>
            </p:nvSpPr>
            <p:spPr>
              <a:xfrm>
                <a:off x="297938" y="2701412"/>
                <a:ext cx="8162684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Retângulo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2701412"/>
                <a:ext cx="8162684" cy="397416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  <a:blipFill rotWithShape="0"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517143" y="3662242"/>
                <a:ext cx="2164054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𝑟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𝑄𝑀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43" y="3662242"/>
                <a:ext cx="2164054" cy="397416"/>
              </a:xfrm>
              <a:prstGeom prst="rect">
                <a:avLst/>
              </a:prstGeom>
              <a:blipFill rotWithShape="0">
                <a:blip r:embed="rId6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tângulo 77"/>
              <p:cNvSpPr/>
              <p:nvPr/>
            </p:nvSpPr>
            <p:spPr>
              <a:xfrm>
                <a:off x="274393" y="4147532"/>
                <a:ext cx="641746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𝐹𝑀𝐼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𝐹𝑀𝐼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244,9091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12,6058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116,1516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8" name="Retângulo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93" y="4147532"/>
                <a:ext cx="6417462" cy="92333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tângulo 78"/>
              <p:cNvSpPr/>
              <p:nvPr/>
            </p:nvSpPr>
            <p:spPr>
              <a:xfrm>
                <a:off x="220954" y="4834853"/>
                <a:ext cx="3439211" cy="8879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𝑃𝑜𝑝𝑢𝑙𝑎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9" name="Retângulo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54" y="4834853"/>
                <a:ext cx="3439211" cy="88793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tângulo 79"/>
              <p:cNvSpPr/>
              <p:nvPr/>
            </p:nvSpPr>
            <p:spPr>
              <a:xfrm>
                <a:off x="338834" y="5480653"/>
                <a:ext cx="6296211" cy="6744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𝑃𝑜𝑝𝑢𝑙𝑎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=4∗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=4 ∗116,1516=464,6064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80" name="Retângulo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34" y="5480653"/>
                <a:ext cx="6296211" cy="67441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ela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=""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=""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=""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=""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=""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=""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="" xmlns:a16="http://schemas.microsoft.com/office/drawing/2014/main" val="26255763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pt-BR" sz="12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939379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𝑀𝑏𝑙𝑜𝑐𝑜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100,0062 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=7,94 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560945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𝑀𝑔𝑒𝑛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244,9091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=19,43 ∗∗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ela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625576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54808" t="-952" r="-23077" b="-2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39379059"/>
                      </a:ext>
                    </a:extLst>
                  </a:tr>
                  <a:tr h="4904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0"/>
                          <a:stretch>
                            <a:fillRect l="-257778" t="-130864" r="-284444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0"/>
                          <a:stretch>
                            <a:fillRect l="-154808" t="-130864" r="-23077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560945937"/>
                      </a:ext>
                    </a:extLst>
                  </a:tr>
                  <a:tr h="491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257778" t="-230864" r="-284444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54808" t="-230864" r="-23077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257778" t="-439344" r="-28444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535186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8" name="CaixaDeTexto 37"/>
          <p:cNvSpPr txBox="1"/>
          <p:nvPr/>
        </p:nvSpPr>
        <p:spPr>
          <a:xfrm>
            <a:off x="7937602" y="6088119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49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6469626" y="2467897"/>
            <a:ext cx="639097" cy="3146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297938" y="177108"/>
                <a:ext cx="6524286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177108"/>
                <a:ext cx="6524286" cy="397416"/>
              </a:xfrm>
              <a:prstGeom prst="rect">
                <a:avLst/>
              </a:prstGeom>
              <a:blipFill rotWithShape="0"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tângulo 77"/>
              <p:cNvSpPr/>
              <p:nvPr/>
            </p:nvSpPr>
            <p:spPr>
              <a:xfrm>
                <a:off x="345419" y="574524"/>
                <a:ext cx="642932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𝐹𝑀𝐼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𝐹𝑀𝐼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244,9091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−12,6058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116,1516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8" name="Retângulo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19" y="574524"/>
                <a:ext cx="6429324" cy="92333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28135" y="1486170"/>
                <a:ext cx="9387891" cy="5098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Se selecionar 30% das melhores progênies para recombinar e gerar uma população melhorada: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30% das progênies = 6 progênies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Diferencial de seleção: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𝑠𝑒𝑙𝑒𝑐𝑖𝑜𝑛𝑎𝑑𝑜𝑠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acc>
                          <m:accPr>
                            <m:chr m:val="̅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𝑝𝑜𝑝𝑢𝑙𝑎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çã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=66,88 −55,35=11,53</m:t>
                    </m:r>
                  </m:oMath>
                </a14:m>
                <a:endParaRPr lang="pt-BR" b="0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Variância fenotípica: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𝐹𝑀𝐼</m:t>
                            </m:r>
                          </m:sub>
                        </m:sSub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244,9091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=122,4546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err="1" smtClean="0"/>
                  <a:t>Herdabilidade</a:t>
                </a:r>
                <a:r>
                  <a:rPr lang="pt-BR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116,1516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122,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4546</m:t>
                        </m:r>
                        <m:r>
                          <m:rPr>
                            <m:nor/>
                          </m:rPr>
                          <a:rPr lang="pt-BR" dirty="0"/>
                          <m:t> 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=0,9485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Ganho de seleção: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𝐺𝑆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𝐷𝑆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=0,9485∗11,53=10,94</m:t>
                    </m:r>
                  </m:oMath>
                </a14:m>
                <a:endParaRPr lang="pt-BR" b="0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𝐺𝑆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100∗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=100∗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10,9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pt-BR" dirty="0"/>
                          <m:t> 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55,35</m:t>
                        </m:r>
                      </m:den>
                    </m:f>
                    <m:r>
                      <a:rPr lang="pt-BR" b="0" i="0" smtClean="0">
                        <a:latin typeface="Cambria Math" panose="02040503050406030204" pitchFamily="18" charset="0"/>
                      </a:rPr>
                      <m:t>=19,77</m:t>
                    </m:r>
                  </m:oMath>
                </a14:m>
                <a:r>
                  <a:rPr lang="pt-BR" dirty="0" smtClean="0"/>
                  <a:t>%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Média da população melhorada: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𝑚𝑒𝑙h𝑜𝑟𝑎𝑑𝑎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𝑜𝑟𝑖𝑔𝑖𝑛𝑎𝑙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𝐺𝑆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=55,35+10,94=66,29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pt-BR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35" y="1486170"/>
                <a:ext cx="9387891" cy="5098447"/>
              </a:xfrm>
              <a:prstGeom prst="rect">
                <a:avLst/>
              </a:prstGeom>
              <a:blipFill rotWithShape="0">
                <a:blip r:embed="rId5"/>
                <a:stretch>
                  <a:fillRect l="-3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9516026" y="84036"/>
          <a:ext cx="2376000" cy="65608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188000">
                  <a:extLst>
                    <a:ext uri="{9D8B030D-6E8A-4147-A177-3AD203B41FA5}">
                      <a16:colId xmlns="" xmlns:a16="http://schemas.microsoft.com/office/drawing/2014/main" val="3136213184"/>
                    </a:ext>
                  </a:extLst>
                </a:gridCol>
                <a:gridCol w="1188000">
                  <a:extLst>
                    <a:ext uri="{9D8B030D-6E8A-4147-A177-3AD203B41FA5}">
                      <a16:colId xmlns="" xmlns:a16="http://schemas.microsoft.com/office/drawing/2014/main" val="286245250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 smtClean="0">
                          <a:effectLst/>
                        </a:rPr>
                        <a:t>Progênies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Média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24661770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13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86.405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188376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20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84.945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926247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60.215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487092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57.645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23535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56.215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552036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55.84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426477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55.19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23247685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55.18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36000570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16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53.11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2551844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52.265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9060745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51.78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36844529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51.745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57975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50.1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8867524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50.03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29739948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49.57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6962865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48.93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40735731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48.03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260442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47.095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20904976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46.835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39428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45.79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2064536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594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8" t="3954" r="42001" b="48410"/>
          <a:stretch/>
        </p:blipFill>
        <p:spPr>
          <a:xfrm rot="16200000">
            <a:off x="4165191" y="-216223"/>
            <a:ext cx="3696860" cy="8350942"/>
          </a:xfr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0578" y="179774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Exemplo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Efeito Aleatório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0462054" y="6350169"/>
            <a:ext cx="1466042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 err="1" smtClean="0">
                <a:solidFill>
                  <a:srgbClr val="FF0000"/>
                </a:solidFill>
              </a:rPr>
              <a:t>Moreto</a:t>
            </a:r>
            <a:r>
              <a:rPr lang="pt-BR" dirty="0" smtClean="0">
                <a:solidFill>
                  <a:srgbClr val="FF0000"/>
                </a:solidFill>
              </a:rPr>
              <a:t>, 2007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554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518036" y="2610464"/>
            <a:ext cx="2234381" cy="1607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DADOS</a:t>
            </a:r>
            <a:endParaRPr lang="pt-BR" sz="2800" b="1" dirty="0"/>
          </a:p>
        </p:txBody>
      </p:sp>
      <p:sp>
        <p:nvSpPr>
          <p:cNvPr id="5" name="Seta para a Direita 4"/>
          <p:cNvSpPr/>
          <p:nvPr/>
        </p:nvSpPr>
        <p:spPr>
          <a:xfrm>
            <a:off x="3126657" y="2976044"/>
            <a:ext cx="3384756" cy="1031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/>
              <a:t>Modelo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3204662" y="4837444"/>
                <a:ext cx="3175806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662" y="4837444"/>
                <a:ext cx="3175806" cy="491417"/>
              </a:xfrm>
              <a:prstGeom prst="rect">
                <a:avLst/>
              </a:prstGeom>
              <a:blipFill>
                <a:blip r:embed="rId2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542083" y="1396760"/>
                <a:ext cx="2553904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083" y="1396760"/>
                <a:ext cx="2553904" cy="491417"/>
              </a:xfrm>
              <a:prstGeom prst="rect">
                <a:avLst/>
              </a:prstGeom>
              <a:blipFill>
                <a:blip r:embed="rId3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565472"/>
              </p:ext>
            </p:extLst>
          </p:nvPr>
        </p:nvGraphicFramePr>
        <p:xfrm>
          <a:off x="7478245" y="4984957"/>
          <a:ext cx="3420000" cy="17322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xmlns="" val="30723919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76672200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xmlns="" val="662883462"/>
                    </a:ext>
                  </a:extLst>
                </a:gridCol>
              </a:tblGrid>
              <a:tr h="2868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FV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GL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QM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99033424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Blocos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34191,1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0762506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Tratamento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1951613,63 **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50523866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Resíduo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18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194759,66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9811360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Média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4492,1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27826553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CV(%)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9,82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09654372"/>
                  </a:ext>
                </a:extLst>
              </a:tr>
            </a:tbl>
          </a:graphicData>
        </a:graphic>
      </p:graphicFrame>
      <p:sp>
        <p:nvSpPr>
          <p:cNvPr id="9" name="Retângulo 8"/>
          <p:cNvSpPr/>
          <p:nvPr/>
        </p:nvSpPr>
        <p:spPr>
          <a:xfrm>
            <a:off x="7175090" y="4041056"/>
            <a:ext cx="4218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smtClean="0"/>
              <a:t>Tabela 1. Resumo da análise de variância de produtividade de grãos em Kg ha</a:t>
            </a:r>
            <a:r>
              <a:rPr lang="pt-BR" sz="2000" baseline="30000" dirty="0"/>
              <a:t>-1</a:t>
            </a:r>
            <a:r>
              <a:rPr lang="pt-BR" sz="1600" dirty="0" smtClean="0"/>
              <a:t> referente a avaliação de 10 cultivares de arroz.</a:t>
            </a:r>
            <a:endParaRPr lang="pt-BR" sz="2000" dirty="0"/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408691"/>
              </p:ext>
            </p:extLst>
          </p:nvPr>
        </p:nvGraphicFramePr>
        <p:xfrm>
          <a:off x="7259893" y="2125824"/>
          <a:ext cx="3856703" cy="1462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5576">
                  <a:extLst>
                    <a:ext uri="{9D8B030D-6E8A-4147-A177-3AD203B41FA5}">
                      <a16:colId xmlns:a16="http://schemas.microsoft.com/office/drawing/2014/main" xmlns="" val="3072391906"/>
                    </a:ext>
                  </a:extLst>
                </a:gridCol>
                <a:gridCol w="875576">
                  <a:extLst>
                    <a:ext uri="{9D8B030D-6E8A-4147-A177-3AD203B41FA5}">
                      <a16:colId xmlns:a16="http://schemas.microsoft.com/office/drawing/2014/main" xmlns="" val="2766722009"/>
                    </a:ext>
                  </a:extLst>
                </a:gridCol>
                <a:gridCol w="1084046">
                  <a:extLst>
                    <a:ext uri="{9D8B030D-6E8A-4147-A177-3AD203B41FA5}">
                      <a16:colId xmlns:a16="http://schemas.microsoft.com/office/drawing/2014/main" xmlns="" val="2019562620"/>
                    </a:ext>
                  </a:extLst>
                </a:gridCol>
                <a:gridCol w="1021505">
                  <a:extLst>
                    <a:ext uri="{9D8B030D-6E8A-4147-A177-3AD203B41FA5}">
                      <a16:colId xmlns:a16="http://schemas.microsoft.com/office/drawing/2014/main" xmlns="" val="662883462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FV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GL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SQ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QM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smtClean="0">
                          <a:effectLst/>
                        </a:rPr>
                        <a:t>Tratamento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18061.37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2006.82 **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Resíduo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75.27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3.76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smtClean="0">
                          <a:effectLst/>
                        </a:rPr>
                        <a:t>Média 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81,97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41343318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CV(%)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08406876"/>
                  </a:ext>
                </a:extLst>
              </a:tr>
            </a:tbl>
          </a:graphicData>
        </a:graphic>
      </p:graphicFrame>
      <p:sp>
        <p:nvSpPr>
          <p:cNvPr id="12" name="CaixaDeTexto 11"/>
          <p:cNvSpPr txBox="1"/>
          <p:nvPr/>
        </p:nvSpPr>
        <p:spPr>
          <a:xfrm>
            <a:off x="6972299" y="1177819"/>
            <a:ext cx="4623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Tabela 1. Resumo da análise de variância do percentual de absorção de água de dez linhagens de feijão. </a:t>
            </a:r>
            <a:endParaRPr lang="pt-BR" sz="1600" dirty="0"/>
          </a:p>
        </p:txBody>
      </p:sp>
      <p:sp>
        <p:nvSpPr>
          <p:cNvPr id="13" name="Retângulo 12"/>
          <p:cNvSpPr/>
          <p:nvPr/>
        </p:nvSpPr>
        <p:spPr>
          <a:xfrm>
            <a:off x="6878803" y="181899"/>
            <a:ext cx="4934655" cy="830997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pt-BR" sz="2400" dirty="0" smtClean="0"/>
              <a:t>ANOVA</a:t>
            </a:r>
          </a:p>
          <a:p>
            <a:pPr algn="ctr"/>
            <a:r>
              <a:rPr lang="pt-BR" sz="2400" dirty="0" smtClean="0"/>
              <a:t>Hipóteses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95967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002956" y="2412228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Exemplos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Efeito Fixo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847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7450631"/>
                  </p:ext>
                </p:extLst>
              </p:nvPr>
            </p:nvGraphicFramePr>
            <p:xfrm>
              <a:off x="1942418" y="3411530"/>
              <a:ext cx="3654000" cy="1736089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xmlns="" val="3072391906"/>
                        </a:ext>
                      </a:extLst>
                    </a:gridCol>
                    <a:gridCol w="789231">
                      <a:extLst>
                        <a:ext uri="{9D8B030D-6E8A-4147-A177-3AD203B41FA5}">
                          <a16:colId xmlns:a16="http://schemas.microsoft.com/office/drawing/2014/main" xmlns="" val="2766722009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xmlns="" val="662883462"/>
                        </a:ext>
                      </a:extLst>
                    </a:gridCol>
                    <a:gridCol w="920769"/>
                  </a:tblGrid>
                  <a:tr h="28685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FV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GL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E(QM)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499033424"/>
                      </a:ext>
                    </a:extLst>
                  </a:tr>
                  <a:tr h="28907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Blocos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34191,1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007625069"/>
                      </a:ext>
                    </a:extLst>
                  </a:tr>
                  <a:tr h="28907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Tratamento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1951613,63 **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850523866"/>
                      </a:ext>
                    </a:extLst>
                  </a:tr>
                  <a:tr h="28907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Resíduo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194759,66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098113609"/>
                      </a:ext>
                    </a:extLst>
                  </a:tr>
                  <a:tr h="28907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4492,1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627826553"/>
                      </a:ext>
                    </a:extLst>
                  </a:tr>
                  <a:tr h="28907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CV(%)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9,82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70965437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7450631"/>
                  </p:ext>
                </p:extLst>
              </p:nvPr>
            </p:nvGraphicFramePr>
            <p:xfrm>
              <a:off x="1942418" y="3411530"/>
              <a:ext cx="3654000" cy="1736089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xmlns="" val="3072391906"/>
                        </a:ext>
                      </a:extLst>
                    </a:gridCol>
                    <a:gridCol w="789231">
                      <a:extLst>
                        <a:ext uri="{9D8B030D-6E8A-4147-A177-3AD203B41FA5}">
                          <a16:colId xmlns:a16="http://schemas.microsoft.com/office/drawing/2014/main" xmlns="" val="2766722009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xmlns="" val="662883462"/>
                        </a:ext>
                      </a:extLst>
                    </a:gridCol>
                    <a:gridCol w="920769"/>
                  </a:tblGrid>
                  <a:tr h="28685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FV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GL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E(QM)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499033424"/>
                      </a:ext>
                    </a:extLst>
                  </a:tr>
                  <a:tr h="28907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Blocos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34191,1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98013" t="-102083" r="-662" b="-4229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007625069"/>
                      </a:ext>
                    </a:extLst>
                  </a:tr>
                  <a:tr h="292926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Tratamento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1951613,63 **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98013" t="-202083" r="-662" b="-3229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850523866"/>
                      </a:ext>
                    </a:extLst>
                  </a:tr>
                  <a:tr h="28907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Resíduo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194759,66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98013" t="-302083" r="-662" b="-2229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098113609"/>
                      </a:ext>
                    </a:extLst>
                  </a:tr>
                  <a:tr h="28907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4492,1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627826553"/>
                      </a:ext>
                    </a:extLst>
                  </a:tr>
                  <a:tr h="28907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CV(%)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9,82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7096543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tângulo 5"/>
          <p:cNvSpPr/>
          <p:nvPr/>
        </p:nvSpPr>
        <p:spPr>
          <a:xfrm>
            <a:off x="1639263" y="2467629"/>
            <a:ext cx="4218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smtClean="0"/>
              <a:t>Tabela 1. Resumo da análise de variância de produtividade de grãos em Kg ha</a:t>
            </a:r>
            <a:r>
              <a:rPr lang="pt-BR" sz="2000" baseline="30000" dirty="0"/>
              <a:t>-1</a:t>
            </a:r>
            <a:r>
              <a:rPr lang="pt-BR" sz="1600" dirty="0" smtClean="0"/>
              <a:t> referente a avaliação de 10 cultivares de arroz.</a:t>
            </a:r>
            <a:endParaRPr lang="pt-BR" sz="20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547097"/>
              </p:ext>
            </p:extLst>
          </p:nvPr>
        </p:nvGraphicFramePr>
        <p:xfrm>
          <a:off x="7257018" y="2624201"/>
          <a:ext cx="3287414" cy="2598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7116">
                  <a:extLst>
                    <a:ext uri="{9D8B030D-6E8A-4147-A177-3AD203B41FA5}">
                      <a16:colId xmlns:a16="http://schemas.microsoft.com/office/drawing/2014/main" xmlns="" val="2294505604"/>
                    </a:ext>
                  </a:extLst>
                </a:gridCol>
                <a:gridCol w="1097116">
                  <a:extLst>
                    <a:ext uri="{9D8B030D-6E8A-4147-A177-3AD203B41FA5}">
                      <a16:colId xmlns:a16="http://schemas.microsoft.com/office/drawing/2014/main" xmlns="" val="2822455502"/>
                    </a:ext>
                  </a:extLst>
                </a:gridCol>
                <a:gridCol w="1093182">
                  <a:extLst>
                    <a:ext uri="{9D8B030D-6E8A-4147-A177-3AD203B41FA5}">
                      <a16:colId xmlns:a16="http://schemas.microsoft.com/office/drawing/2014/main" xmlns="" val="114897948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Cultivares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8149355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5600.7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9993570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5583.3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9964414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5222.3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5752760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4597.3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795796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4517.7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6437991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59950557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4024.3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bcd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16145825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3972.3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bcd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5748449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3923.7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cd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06086649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1554675"/>
                  </a:ext>
                </a:extLst>
              </a:tr>
            </a:tbl>
          </a:graphicData>
        </a:graphic>
      </p:graphicFrame>
      <p:sp>
        <p:nvSpPr>
          <p:cNvPr id="8" name="Título 1"/>
          <p:cNvSpPr txBox="1">
            <a:spLocks/>
          </p:cNvSpPr>
          <p:nvPr/>
        </p:nvSpPr>
        <p:spPr>
          <a:xfrm>
            <a:off x="928815" y="146822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Exemplo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Avaliação de 10 Cultivares de Arroz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7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961767" y="2436941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Ensaios de Valor de Cultivo e Uso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572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26" y="1898520"/>
            <a:ext cx="8084862" cy="43344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23644"/>
          <a:stretch/>
        </p:blipFill>
        <p:spPr>
          <a:xfrm>
            <a:off x="2812653" y="302342"/>
            <a:ext cx="6469214" cy="13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9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88" y="253177"/>
            <a:ext cx="9459707" cy="64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361" y="3615615"/>
            <a:ext cx="7677665" cy="2225012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780534" y="328055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Diferenças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tângulo 8"/>
              <p:cNvSpPr/>
              <p:nvPr/>
            </p:nvSpPr>
            <p:spPr>
              <a:xfrm>
                <a:off x="3875416" y="2215913"/>
                <a:ext cx="4315733" cy="631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pt-BR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pt-BR" sz="3200" b="1" dirty="0"/>
              </a:p>
            </p:txBody>
          </p:sp>
        </mc:Choice>
        <mc:Fallback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416" y="2215913"/>
                <a:ext cx="4315733" cy="6313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2126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780534" y="328055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Exercício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80535" y="1892649"/>
            <a:ext cx="56034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Com base na tabela a seguir e considerando que os experimentos foram realizados em delineamento de blocos </a:t>
            </a:r>
            <a:r>
              <a:rPr lang="pt-BR" dirty="0" err="1" smtClean="0"/>
              <a:t>casualizados</a:t>
            </a:r>
            <a:r>
              <a:rPr lang="pt-BR" dirty="0" smtClean="0"/>
              <a:t> com três repetições. Escolha um dos experimentos.</a:t>
            </a:r>
          </a:p>
          <a:p>
            <a:endParaRPr lang="pt-B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O modelo a ser adotado;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A natureza dos efeitos e do modelo;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Apresente um quadro de ANOVA com os GL e as E(QM)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Estime os componentes de variância ou quadrático que forem possíveis.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Apresente como foi obtido o teste F e qual o seu valor.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Sugira as próximas análises a serem realizadas.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58" y="2042985"/>
            <a:ext cx="5024833" cy="435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16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780534" y="328055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Exercício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46221" y="1944353"/>
            <a:ext cx="56034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Com base nos dados da tabela ao lado e nos assuntos já vistos em aula: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Crie uma situação para essa análises.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Sugira uma hipótese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Qual o modelo adotado?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A natureza dos efeitos e do modelo?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Qual o número de genótipos avaliados?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Qual o número de blocos?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Interprete os resultados conforme sua proposta.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Apresente como foram obtidas as estimativas dos parâmetros apresentados.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Apresente como foi obtido o QM, o teste F e qual o seu valor.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Sugira as próximas análises a serem realizadas.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485" y="2413686"/>
            <a:ext cx="6419223" cy="30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55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509" y="122462"/>
            <a:ext cx="11975416" cy="939114"/>
          </a:xfrm>
          <a:solidFill>
            <a:schemeClr val="accent1"/>
          </a:solidFill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       Efeitos – Fontes de Variação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369116" y="1249132"/>
                <a:ext cx="11643919" cy="248694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Natureza dos </a:t>
                </a:r>
                <a:r>
                  <a:rPr lang="pt-BR" dirty="0" smtClean="0">
                    <a:solidFill>
                      <a:srgbClr val="FF0000"/>
                    </a:solidFill>
                  </a:rPr>
                  <a:t>EFEITOS</a:t>
                </a:r>
                <a:r>
                  <a:rPr lang="pt-BR" dirty="0" smtClean="0"/>
                  <a:t>:</a:t>
                </a:r>
              </a:p>
              <a:p>
                <a:pPr lvl="1"/>
                <a:r>
                  <a:rPr lang="pt-BR" dirty="0" smtClean="0"/>
                  <a:t>Fixo: Efeito no qual as informações são a respeito da amostra avaliada.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b="1" i="1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pt-BR" dirty="0" smtClean="0"/>
                  <a:t> é sempre fixo</a:t>
                </a:r>
              </a:p>
              <a:p>
                <a:pPr lvl="1"/>
                <a:r>
                  <a:rPr lang="pt-BR" dirty="0" smtClean="0"/>
                  <a:t>Aleatório: Efeito no qual as informações obtidas pela amostra podem ser generalizadas para a população.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pt-BR" dirty="0" smtClean="0"/>
                  <a:t> é sempre aleatório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9116" y="1249132"/>
                <a:ext cx="11643919" cy="2486946"/>
              </a:xfrm>
              <a:blipFill rotWithShape="0">
                <a:blip r:embed="rId2"/>
                <a:stretch>
                  <a:fillRect l="-838" t="-6127" b="-2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7550899" y="310018"/>
                <a:ext cx="4315733" cy="631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pt-BR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pt-BR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99" y="310018"/>
                <a:ext cx="4315733" cy="6313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2"/>
              <p:cNvSpPr txBox="1">
                <a:spLocks/>
              </p:cNvSpPr>
              <p:nvPr/>
            </p:nvSpPr>
            <p:spPr>
              <a:xfrm>
                <a:off x="369116" y="3943082"/>
                <a:ext cx="11643919" cy="24869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Natureza do </a:t>
                </a:r>
                <a:r>
                  <a:rPr lang="pt-BR" dirty="0" smtClean="0">
                    <a:solidFill>
                      <a:srgbClr val="FF0000"/>
                    </a:solidFill>
                  </a:rPr>
                  <a:t>MODELO</a:t>
                </a:r>
                <a:r>
                  <a:rPr lang="pt-BR" dirty="0" smtClean="0"/>
                  <a:t>:</a:t>
                </a:r>
              </a:p>
              <a:p>
                <a:pPr lvl="1"/>
                <a:r>
                  <a:rPr lang="pt-BR" dirty="0" smtClean="0"/>
                  <a:t>Fixo: Modelo no qual todos os efeitos, com exceção do erro experimental, são de efeito fixo.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dirty="0" smtClean="0"/>
              </a:p>
              <a:p>
                <a:pPr lvl="1"/>
                <a:r>
                  <a:rPr lang="pt-BR" dirty="0" smtClean="0"/>
                  <a:t>Aleatório: Modelo no qual todos </a:t>
                </a:r>
                <a:r>
                  <a:rPr lang="pt-BR" dirty="0"/>
                  <a:t>os </a:t>
                </a:r>
                <a:r>
                  <a:rPr lang="pt-BR" dirty="0" smtClean="0"/>
                  <a:t>efeitos, </a:t>
                </a:r>
                <a:r>
                  <a:rPr lang="pt-BR" dirty="0"/>
                  <a:t>com exceção </a:t>
                </a:r>
                <a:r>
                  <a:rPr lang="pt-BR" dirty="0" smtClean="0"/>
                  <a:t>da média, </a:t>
                </a:r>
                <a:r>
                  <a:rPr lang="pt-BR" dirty="0"/>
                  <a:t>são de efeito </a:t>
                </a:r>
                <a:r>
                  <a:rPr lang="pt-BR" dirty="0" smtClean="0"/>
                  <a:t>aleatório.</a:t>
                </a:r>
                <a:endParaRPr lang="pt-B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dirty="0" smtClean="0"/>
              </a:p>
              <a:p>
                <a:pPr lvl="1"/>
                <a:r>
                  <a:rPr lang="pt-BR" dirty="0" smtClean="0"/>
                  <a:t>Misto: Modelo que possui efeitos fixos e aleatórios, excetuando a média e o erro experimental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6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16" y="3943082"/>
                <a:ext cx="11643919" cy="2486946"/>
              </a:xfrm>
              <a:prstGeom prst="rect">
                <a:avLst/>
              </a:prstGeom>
              <a:blipFill rotWithShape="0">
                <a:blip r:embed="rId4"/>
                <a:stretch>
                  <a:fillRect l="-733" t="-5637" b="-4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9400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Autofit/>
          </a:bodyPr>
          <a:lstStyle/>
          <a:p>
            <a:pPr algn="ctr"/>
            <a:r>
              <a:rPr lang="pt-BR" sz="3200" dirty="0" smtClean="0"/>
              <a:t>Por que estabelecer o modelo é importante?</a:t>
            </a:r>
            <a:br>
              <a:rPr lang="pt-BR" sz="3200" dirty="0" smtClean="0"/>
            </a:br>
            <a:r>
              <a:rPr lang="pt-BR" sz="3200" dirty="0" smtClean="0"/>
              <a:t>Por que é importante saber a natureza dos efeitos do modelo?</a:t>
            </a:r>
            <a:br>
              <a:rPr lang="pt-BR" sz="3200" dirty="0" smtClean="0"/>
            </a:br>
            <a:r>
              <a:rPr lang="pt-BR" sz="3200" dirty="0" smtClean="0"/>
              <a:t>Por que é importante saber a natureza do modelo?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049506"/>
            <a:ext cx="10515600" cy="1115283"/>
          </a:xfrm>
        </p:spPr>
        <p:txBody>
          <a:bodyPr/>
          <a:lstStyle/>
          <a:p>
            <a:r>
              <a:rPr lang="pt-BR" dirty="0" smtClean="0"/>
              <a:t>Permite estabelecer as fontes de variação</a:t>
            </a:r>
          </a:p>
          <a:p>
            <a:r>
              <a:rPr lang="pt-BR" dirty="0" smtClean="0"/>
              <a:t>Estabelecimento do teste F – Testar hipótese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838200" y="3542270"/>
            <a:ext cx="10515600" cy="132556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Se o modelo é aleatório ou misto</a:t>
            </a:r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838200" y="5226650"/>
            <a:ext cx="10515600" cy="523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Estimar componentes de variância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780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Autofit/>
          </a:bodyPr>
          <a:lstStyle/>
          <a:p>
            <a:pPr algn="ctr"/>
            <a:r>
              <a:rPr lang="pt-BR" sz="3200" dirty="0" smtClean="0"/>
              <a:t>Mas o que é componente de variância?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049506"/>
            <a:ext cx="10515600" cy="1115283"/>
          </a:xfrm>
        </p:spPr>
        <p:txBody>
          <a:bodyPr>
            <a:normAutofit/>
          </a:bodyPr>
          <a:lstStyle/>
          <a:p>
            <a:r>
              <a:rPr lang="pt-BR" dirty="0" smtClean="0"/>
              <a:t>São as variâncias associadas aos efeitos aleatórios de um modelo estatístico.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838200" y="3164789"/>
            <a:ext cx="10515600" cy="939114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chemeClr val="bg1"/>
                </a:solidFill>
              </a:rPr>
              <a:t>       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868586" y="3318650"/>
                <a:ext cx="4315733" cy="631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pt-BR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pt-BR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586" y="3318650"/>
                <a:ext cx="4315733" cy="6313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5792943" y="4280072"/>
                <a:ext cx="615297" cy="57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943" y="4280072"/>
                <a:ext cx="615297" cy="5759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6642776" y="4257764"/>
                <a:ext cx="615297" cy="557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776" y="4257764"/>
                <a:ext cx="615297" cy="5577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7569022" y="4257764"/>
                <a:ext cx="61529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022" y="4257764"/>
                <a:ext cx="615297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537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41201"/>
          <a:stretch/>
        </p:blipFill>
        <p:spPr>
          <a:xfrm>
            <a:off x="3776114" y="3483809"/>
            <a:ext cx="4514336" cy="2225012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780534" y="328055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Esperanças do QM: E(QM)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tângulo 8"/>
              <p:cNvSpPr/>
              <p:nvPr/>
            </p:nvSpPr>
            <p:spPr>
              <a:xfrm>
                <a:off x="3875416" y="2215913"/>
                <a:ext cx="4315733" cy="631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pt-BR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pt-BR" sz="3200" b="1" dirty="0"/>
              </a:p>
            </p:txBody>
          </p:sp>
        </mc:Choice>
        <mc:Fallback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416" y="2215913"/>
                <a:ext cx="4315733" cy="6313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6842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35908" y="1279525"/>
            <a:ext cx="10515600" cy="1325563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Quais as implicações de se utilizar cada um dos tipos de modelos?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035908" y="3582000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A natureza do modelo define o caminho com que as análises serão realizadas e principalmente as conclusões.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224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002956" y="2412228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Quando defino o modelo a ser utilizado na pesquisa e a natureza dos efeitos?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655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O que é uma hipótese? </a:t>
            </a:r>
            <a:r>
              <a:rPr lang="pt-BR" sz="4000" dirty="0" smtClean="0"/>
              <a:t>(Estatística)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05691" y="2007514"/>
            <a:ext cx="10515600" cy="9175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Suposição quanto ao valor de um parâmetro populacional ou uma afirmação quanto a natureza de </a:t>
            </a:r>
            <a:r>
              <a:rPr lang="pt-BR" smtClean="0"/>
              <a:t>uma população.</a:t>
            </a:r>
            <a:endParaRPr lang="pt-BR" dirty="0" smtClean="0"/>
          </a:p>
        </p:txBody>
      </p:sp>
      <p:sp>
        <p:nvSpPr>
          <p:cNvPr id="4" name="Retângulo 3"/>
          <p:cNvSpPr/>
          <p:nvPr/>
        </p:nvSpPr>
        <p:spPr>
          <a:xfrm>
            <a:off x="5835739" y="3126418"/>
            <a:ext cx="137396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Exemplos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871061" y="5648921"/>
                <a:ext cx="4955177" cy="104682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Existe variabilidade entre os genótipos avaliados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  <a:p>
                <a:pPr algn="ctr"/>
                <a:endParaRPr lang="pt-BR" sz="20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061" y="5648921"/>
                <a:ext cx="4955177" cy="1046825"/>
              </a:xfrm>
              <a:prstGeom prst="rect">
                <a:avLst/>
              </a:prstGeom>
              <a:blipFill rotWithShape="0">
                <a:blip r:embed="rId2"/>
                <a:stretch>
                  <a:fillRect t="-28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248194" y="5664503"/>
            <a:ext cx="6065519" cy="10156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000" dirty="0"/>
              <a:t>H</a:t>
            </a:r>
            <a:r>
              <a:rPr lang="pt-BR" sz="2000" baseline="-25000" dirty="0"/>
              <a:t>0</a:t>
            </a:r>
            <a:r>
              <a:rPr lang="pt-BR" sz="2000" dirty="0"/>
              <a:t>: </a:t>
            </a:r>
            <a:r>
              <a:rPr lang="pt-BR" sz="2000" i="1" dirty="0"/>
              <a:t>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i="1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i="1" dirty="0" err="1"/>
              <a:t>m</a:t>
            </a:r>
            <a:r>
              <a:rPr lang="pt-BR" sz="2000" baseline="-25000" dirty="0" err="1"/>
              <a:t>t</a:t>
            </a:r>
            <a:r>
              <a:rPr lang="pt-BR" sz="2000" baseline="-25000" dirty="0"/>
              <a:t>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dos tratamentos, são estatisticamente </a:t>
            </a:r>
            <a:r>
              <a:rPr lang="pt-BR" sz="2000" dirty="0" smtClean="0"/>
              <a:t>nulos</a:t>
            </a:r>
          </a:p>
          <a:p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48194" y="3779600"/>
            <a:ext cx="6065519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Ensaios de competição entre linhagens, híbridos</a:t>
            </a:r>
            <a:r>
              <a:rPr lang="pt-BR" sz="2000" smtClean="0"/>
              <a:t>, clones.</a:t>
            </a:r>
            <a:endParaRPr lang="pt-BR" sz="2000" dirty="0" smtClean="0"/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Ensaios de valor de cultivo e uso (VCU)</a:t>
            </a: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871062" y="3779599"/>
            <a:ext cx="4955177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Avaliação de progênies </a:t>
            </a:r>
            <a:r>
              <a:rPr lang="pt-BR" sz="2000" smtClean="0"/>
              <a:t>visando seleção.</a:t>
            </a:r>
            <a:endParaRPr lang="pt-BR" sz="2000" dirty="0" smtClean="0"/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Intuito é </a:t>
            </a:r>
            <a:r>
              <a:rPr lang="pt-BR" sz="2000" smtClean="0"/>
              <a:t>estimar GS.</a:t>
            </a:r>
            <a:endParaRPr lang="pt-BR" sz="2000" dirty="0" smtClean="0"/>
          </a:p>
        </p:txBody>
      </p:sp>
      <p:sp>
        <p:nvSpPr>
          <p:cNvPr id="12" name="Seta para Baixo 11"/>
          <p:cNvSpPr/>
          <p:nvPr/>
        </p:nvSpPr>
        <p:spPr>
          <a:xfrm>
            <a:off x="3071947" y="5170227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>
            <a:off x="9370420" y="5185784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2595678" y="3222176"/>
            <a:ext cx="1515003" cy="4616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Efeito Fixo</a:t>
            </a:r>
            <a:endParaRPr lang="pt-BR" sz="2400" dirty="0"/>
          </a:p>
        </p:txBody>
      </p:sp>
      <p:sp>
        <p:nvSpPr>
          <p:cNvPr id="15" name="Retângulo 14"/>
          <p:cNvSpPr/>
          <p:nvPr/>
        </p:nvSpPr>
        <p:spPr>
          <a:xfrm>
            <a:off x="8753461" y="3197545"/>
            <a:ext cx="2120486" cy="4616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Efeito Aleatório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87268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1398</Words>
  <Application>Microsoft Office PowerPoint</Application>
  <PresentationFormat>Widescreen</PresentationFormat>
  <Paragraphs>787</Paragraphs>
  <Slides>27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Tema do Office</vt:lpstr>
      <vt:lpstr>Análise de Experimentos em Genética e Melhoramento de Plantas  Princípios Básicos Da Experimentação e Suas Implicações Na Genética e No Melhoramento De Plantas</vt:lpstr>
      <vt:lpstr>Apresentação do PowerPoint</vt:lpstr>
      <vt:lpstr>       Efeitos – Fontes de Variação</vt:lpstr>
      <vt:lpstr>Por que estabelecer o modelo é importante? Por que é importante saber a natureza dos efeitos do modelo? Por que é importante saber a natureza do modelo?</vt:lpstr>
      <vt:lpstr>Mas o que é componente de variância?</vt:lpstr>
      <vt:lpstr>Apresentação do PowerPoint</vt:lpstr>
      <vt:lpstr>Quais as implicações de se utilizar cada um dos tipos de modelos?</vt:lpstr>
      <vt:lpstr>Apresentação do PowerPoint</vt:lpstr>
      <vt:lpstr>O que é uma hipótese? (Estatística)</vt:lpstr>
      <vt:lpstr>Apresentação do PowerPoint</vt:lpstr>
      <vt:lpstr>Exemplo: Ensaios com Progênies (famílias)</vt:lpstr>
      <vt:lpstr>Avaliação de 20 FMI</vt:lpstr>
      <vt:lpstr>Apresentação do PowerPoint</vt:lpstr>
      <vt:lpstr>Apresentação do PowerPoint</vt:lpstr>
      <vt:lpstr>Avaliação de 20 FMI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Procedimentos para comparações múltiplas</dc:title>
  <dc:creator>Cliente</dc:creator>
  <cp:lastModifiedBy>Cliente</cp:lastModifiedBy>
  <cp:revision>94</cp:revision>
  <dcterms:created xsi:type="dcterms:W3CDTF">2019-07-18T11:49:45Z</dcterms:created>
  <dcterms:modified xsi:type="dcterms:W3CDTF">2019-09-01T19:50:57Z</dcterms:modified>
</cp:coreProperties>
</file>